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70" r:id="rId13"/>
    <p:sldId id="271" r:id="rId14"/>
    <p:sldId id="274" r:id="rId15"/>
    <p:sldId id="273" r:id="rId16"/>
    <p:sldId id="275" r:id="rId17"/>
    <p:sldId id="279" r:id="rId18"/>
    <p:sldId id="28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9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AB140-4C43-478B-901C-49337E3E3993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2CE87-357C-47C5-82EA-9E7BE587C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2CE87-357C-47C5-82EA-9E7BE587C73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86344B3-9DD1-4E13-9E39-483D1DFEB9E4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D2B3691-EFDA-451D-A462-7136BD54A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130425"/>
            <a:ext cx="5562600" cy="1527175"/>
          </a:xfrm>
        </p:spPr>
        <p:txBody>
          <a:bodyPr>
            <a:noAutofit/>
          </a:bodyPr>
          <a:lstStyle/>
          <a:p>
            <a:r>
              <a:rPr lang="sr-Latn-RS" sz="6000" dirty="0" smtClean="0"/>
              <a:t>Medijsko osnaživanje žena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2200" y="4038600"/>
            <a:ext cx="1600200" cy="1524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P</a:t>
            </a:r>
            <a:r>
              <a:rPr lang="sr-Latn-RS" dirty="0" smtClean="0"/>
              <a:t>ostojeće stanje, izazovi, rešenja </a:t>
            </a:r>
            <a:endParaRPr lang="en-US" dirty="0"/>
          </a:p>
        </p:txBody>
      </p:sp>
      <p:pic>
        <p:nvPicPr>
          <p:cNvPr id="6" name="Picture 5" descr="med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962400"/>
            <a:ext cx="36576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Š</a:t>
            </a:r>
            <a:r>
              <a:rPr lang="sr-Latn-RS" dirty="0" smtClean="0"/>
              <a:t>ta su mediji? </a:t>
            </a:r>
            <a:endParaRPr lang="en-US" dirty="0"/>
          </a:p>
        </p:txBody>
      </p:sp>
      <p:pic>
        <p:nvPicPr>
          <p:cNvPr id="4" name="Content Placeholder 3" descr="Med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5745" y="1769904"/>
            <a:ext cx="6961909" cy="452628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Šta su mediji?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010400" cy="4855536"/>
          </a:xfrm>
        </p:spPr>
        <p:txBody>
          <a:bodyPr/>
          <a:lstStyle/>
          <a:p>
            <a:r>
              <a:rPr lang="sr-Latn-RS" sz="3600" dirty="0" smtClean="0"/>
              <a:t>Medij je masovno komuniciranje sa ljudima posredstvom različitih medijskih elemenata</a:t>
            </a:r>
          </a:p>
          <a:p>
            <a:r>
              <a:rPr lang="sr-Latn-RS" sz="3600" dirty="0" smtClean="0"/>
              <a:t>Mediji su sastavni deo života svakog od nas</a:t>
            </a:r>
          </a:p>
          <a:p>
            <a:r>
              <a:rPr lang="sr-Latn-RS" sz="3600" dirty="0" smtClean="0"/>
              <a:t>Sa medijima danas živimo,čini se više nego ikad </a:t>
            </a:r>
          </a:p>
          <a:p>
            <a:endParaRPr lang="sr-Latn-RS" dirty="0" smtClean="0"/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239000" cy="838200"/>
          </a:xfrm>
        </p:spPr>
        <p:txBody>
          <a:bodyPr/>
          <a:lstStyle/>
          <a:p>
            <a:r>
              <a:rPr lang="sr-Latn-RS" dirty="0" smtClean="0"/>
              <a:t> </a:t>
            </a:r>
            <a:r>
              <a:rPr lang="en-US" dirty="0" smtClean="0"/>
              <a:t>V</a:t>
            </a:r>
            <a:r>
              <a:rPr lang="sr-Latn-RS" dirty="0" smtClean="0"/>
              <a:t>rste medija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239000" cy="4648200"/>
          </a:xfrm>
        </p:spPr>
        <p:txBody>
          <a:bodyPr>
            <a:normAutofit/>
          </a:bodyPr>
          <a:lstStyle/>
          <a:p>
            <a:r>
              <a:rPr lang="sr-Latn-RS" sz="3600" dirty="0" smtClean="0"/>
              <a:t>Novine </a:t>
            </a:r>
          </a:p>
          <a:p>
            <a:r>
              <a:rPr lang="sr-Latn-RS" sz="3600" dirty="0" smtClean="0"/>
              <a:t>Radio </a:t>
            </a:r>
          </a:p>
          <a:p>
            <a:r>
              <a:rPr lang="sr-Latn-RS" sz="3600" dirty="0" smtClean="0"/>
              <a:t>Televizija </a:t>
            </a:r>
          </a:p>
          <a:p>
            <a:r>
              <a:rPr lang="sr-Latn-RS" sz="3600" dirty="0" smtClean="0"/>
              <a:t>Internet</a:t>
            </a:r>
          </a:p>
          <a:p>
            <a:r>
              <a:rPr lang="sr-Latn-RS" sz="3600" dirty="0" smtClean="0"/>
              <a:t>Društvene mreže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 Uticaj medija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Pozitivni efekti: lako se komunicira sa ciljnim grupama,prenos informacija iz različitih oblasti odnosno informacija od javnog značaja,  lakši plasman proizvoda, lakše praćenje specijalizovanih sadržaja,... </a:t>
            </a:r>
          </a:p>
          <a:p>
            <a:r>
              <a:rPr lang="sr-Latn-RS" dirty="0" smtClean="0"/>
              <a:t>Negativni efekti:manipulacija, zloupotreba, plasiranje dezinformacija o pojedinicu ili grupi...  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20040"/>
            <a:ext cx="5791200" cy="3489960"/>
          </a:xfrm>
        </p:spPr>
        <p:txBody>
          <a:bodyPr>
            <a:normAutofit/>
          </a:bodyPr>
          <a:lstStyle/>
          <a:p>
            <a:r>
              <a:rPr lang="sr-Latn-RS" dirty="0" smtClean="0"/>
              <a:t>iako je novinarstvo dominantno ženska  profesija, žena u medijima je i dalje malo </a:t>
            </a:r>
            <a:endParaRPr lang="en-US" dirty="0"/>
          </a:p>
        </p:txBody>
      </p:sp>
      <p:pic>
        <p:nvPicPr>
          <p:cNvPr id="7" name="Content Placeholder 6" descr="zene-u-medijima-ilustracij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4038600"/>
            <a:ext cx="4533306" cy="24177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</a:t>
            </a:r>
            <a:r>
              <a:rPr lang="sr-Latn-RS" dirty="0" smtClean="0"/>
              <a:t>lika </a:t>
            </a:r>
            <a:r>
              <a:rPr lang="en-US" dirty="0" smtClean="0"/>
              <a:t>M</a:t>
            </a:r>
            <a:r>
              <a:rPr lang="sr-Latn-RS" dirty="0" smtClean="0"/>
              <a:t>edija slika u pirotu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410384"/>
          </a:xfrm>
        </p:spPr>
        <p:txBody>
          <a:bodyPr/>
          <a:lstStyle/>
          <a:p>
            <a:r>
              <a:rPr lang="sr-Latn-RS" dirty="0" smtClean="0"/>
              <a:t>U Pirotu radi 7 medija</a:t>
            </a:r>
          </a:p>
          <a:p>
            <a:r>
              <a:rPr lang="sr-Latn-RS" dirty="0" smtClean="0"/>
              <a:t> TV Pirot: 3 novinarke i 4 novinara(18 zaposlenih)</a:t>
            </a:r>
          </a:p>
          <a:p>
            <a:r>
              <a:rPr lang="sr-Latn-RS" dirty="0" smtClean="0"/>
              <a:t>Pi kanal -2 novinarke </a:t>
            </a:r>
          </a:p>
          <a:p>
            <a:r>
              <a:rPr lang="sr-Latn-RS" dirty="0" smtClean="0"/>
              <a:t>RTS – 2 novinarke </a:t>
            </a:r>
          </a:p>
          <a:p>
            <a:r>
              <a:rPr lang="sr-Latn-RS" dirty="0" smtClean="0"/>
              <a:t>Belle Amie -3 novinarke </a:t>
            </a:r>
          </a:p>
          <a:p>
            <a:r>
              <a:rPr lang="sr-Latn-RS" dirty="0" smtClean="0"/>
              <a:t>Plus Radio (portal)– 2 novinarke </a:t>
            </a:r>
          </a:p>
          <a:p>
            <a:r>
              <a:rPr lang="sr-Latn-RS" dirty="0" smtClean="0"/>
              <a:t>List Sloboda- 2 novinarke </a:t>
            </a:r>
          </a:p>
          <a:p>
            <a:r>
              <a:rPr lang="sr-Latn-RS" dirty="0" smtClean="0"/>
              <a:t> Pirotske vesti –jedna novinarka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Zastupljenost žena iz javnog života u pirotu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3657600"/>
            <a:ext cx="5114778" cy="955936"/>
          </a:xfrm>
        </p:spPr>
        <p:txBody>
          <a:bodyPr/>
          <a:lstStyle/>
          <a:p>
            <a:r>
              <a:rPr lang="sr-Latn-RS" sz="3200" dirty="0" smtClean="0"/>
              <a:t>Analiza</a:t>
            </a:r>
            <a:r>
              <a:rPr lang="sr-Latn-R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   </a:t>
            </a:r>
            <a:r>
              <a:rPr lang="en-US" dirty="0" smtClean="0"/>
              <a:t>G</a:t>
            </a:r>
            <a:r>
              <a:rPr lang="sr-Latn-RS" dirty="0" smtClean="0"/>
              <a:t>radska skupština pirot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Skupštinu čini 56 odbornika- 30% su žene. U prošlom sazivu Skupština grada Pirota je imala i žensku odborničku mrežu, </a:t>
            </a:r>
          </a:p>
          <a:p>
            <a:r>
              <a:rPr lang="sr-Latn-RS" dirty="0" smtClean="0"/>
              <a:t>Predsednik, zamenik predsednika i sekretar Skupštine su žene</a:t>
            </a:r>
          </a:p>
          <a:p>
            <a:pPr>
              <a:buNone/>
            </a:pPr>
            <a:r>
              <a:rPr lang="sr-Latn-RS" dirty="0" smtClean="0"/>
              <a:t>  NAPOMENA: ostaje pitanje koliko je jak njihov glas u odborničkim grupama kojima pripadaju i u samom  parlamentu. 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  ŽENE U OSTALIM INSTITUCIJAMA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1700" dirty="0" err="1" smtClean="0"/>
              <a:t>Javna</a:t>
            </a:r>
            <a:r>
              <a:rPr lang="sr-Latn-RS" sz="1700" dirty="0" smtClean="0"/>
              <a:t> preduzeća-5(nema žena na rukovodećim funkcijama)</a:t>
            </a:r>
          </a:p>
          <a:p>
            <a:r>
              <a:rPr lang="sr-Latn-RS" sz="1700" dirty="0" smtClean="0"/>
              <a:t>Ustanove kulture -6( od tog broja dve ustanove vode žene) </a:t>
            </a:r>
          </a:p>
          <a:p>
            <a:r>
              <a:rPr lang="sr-Latn-RS" sz="1700" dirty="0" smtClean="0"/>
              <a:t>Na čelu Centra za socijalni rad žena</a:t>
            </a:r>
          </a:p>
          <a:p>
            <a:r>
              <a:rPr lang="en-US" sz="1700" dirty="0" smtClean="0"/>
              <a:t>U</a:t>
            </a:r>
            <a:r>
              <a:rPr lang="sr-Latn-RS" sz="1700" dirty="0" smtClean="0"/>
              <a:t> zdravstvu žene dominantnije u komunikaciji sa medijima</a:t>
            </a:r>
          </a:p>
          <a:p>
            <a:r>
              <a:rPr lang="sr-Latn-RS" sz="1700" dirty="0" smtClean="0"/>
              <a:t>NVO-više muškaraca (primer dobre prakse romske organizacije)</a:t>
            </a:r>
          </a:p>
          <a:p>
            <a:r>
              <a:rPr lang="en-US" sz="1700" dirty="0" smtClean="0"/>
              <a:t>O</a:t>
            </a:r>
            <a:r>
              <a:rPr lang="sr-Latn-RS" sz="1700" dirty="0" smtClean="0"/>
              <a:t>brazovanje: </a:t>
            </a:r>
          </a:p>
          <a:p>
            <a:pPr>
              <a:buNone/>
            </a:pPr>
            <a:r>
              <a:rPr lang="sr-Latn-RS" sz="1700" dirty="0" smtClean="0"/>
              <a:t>     Predškolska ustanova –na čelu je žena, </a:t>
            </a:r>
          </a:p>
          <a:p>
            <a:pPr>
              <a:buNone/>
            </a:pPr>
            <a:r>
              <a:rPr lang="sr-Latn-RS" sz="1700" dirty="0" smtClean="0"/>
              <a:t>     OŠ- od 5 škola,dve vode žene,</a:t>
            </a:r>
          </a:p>
          <a:p>
            <a:pPr>
              <a:buNone/>
            </a:pPr>
            <a:r>
              <a:rPr lang="sr-Latn-RS" sz="1700" dirty="0" smtClean="0"/>
              <a:t>     Srednje škole – od 5 škola tri vode žene</a:t>
            </a:r>
          </a:p>
          <a:p>
            <a:pPr>
              <a:buNone/>
            </a:pPr>
            <a:r>
              <a:rPr lang="sr-Latn-RS" sz="1700" dirty="0" smtClean="0"/>
              <a:t>     Sport </a:t>
            </a:r>
            <a:r>
              <a:rPr lang="sr-Latn-RS" sz="1700" smtClean="0"/>
              <a:t>– više muškaraca,iako ima i ženskih klubova koje vode muškarci </a:t>
            </a:r>
            <a:endParaRPr lang="sr-Latn-RS" sz="1700" dirty="0" smtClean="0"/>
          </a:p>
          <a:p>
            <a:pPr>
              <a:buNone/>
            </a:pPr>
            <a:r>
              <a:rPr lang="sr-Latn-RS" sz="1600" dirty="0" smtClean="0"/>
              <a:t>    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sr-Latn-RS" sz="3300" dirty="0" smtClean="0"/>
              <a:t>  </a:t>
            </a:r>
            <a:r>
              <a:rPr lang="en-US" sz="3300" dirty="0" err="1" smtClean="0"/>
              <a:t>Ostale</a:t>
            </a:r>
            <a:r>
              <a:rPr lang="en-US" sz="3300" dirty="0" smtClean="0"/>
              <a:t> </a:t>
            </a:r>
            <a:r>
              <a:rPr lang="en-US" sz="3300" dirty="0" err="1" smtClean="0"/>
              <a:t>kategorije</a:t>
            </a:r>
            <a:r>
              <a:rPr lang="en-US" sz="3300" dirty="0" smtClean="0"/>
              <a:t> </a:t>
            </a:r>
            <a:r>
              <a:rPr lang="en-US" sz="3300" dirty="0" err="1" smtClean="0"/>
              <a:t>žena</a:t>
            </a:r>
            <a:r>
              <a:rPr lang="en-US" sz="3300" dirty="0" smtClean="0"/>
              <a:t> </a:t>
            </a:r>
            <a:r>
              <a:rPr lang="en-US" sz="3300" dirty="0" err="1" smtClean="0"/>
              <a:t>su</a:t>
            </a:r>
            <a:r>
              <a:rPr lang="en-US" sz="3300" dirty="0" smtClean="0"/>
              <a:t> </a:t>
            </a:r>
            <a:r>
              <a:rPr lang="en-US" sz="3300" dirty="0" err="1" smtClean="0"/>
              <a:t>malo</a:t>
            </a:r>
            <a:r>
              <a:rPr lang="en-US" sz="3300" dirty="0" smtClean="0"/>
              <a:t> </a:t>
            </a:r>
            <a:r>
              <a:rPr lang="en-US" sz="3300" dirty="0" err="1" smtClean="0"/>
              <a:t>zastupljenje</a:t>
            </a:r>
            <a:r>
              <a:rPr lang="en-US" sz="3300" dirty="0" smtClean="0"/>
              <a:t> u </a:t>
            </a:r>
            <a:r>
              <a:rPr lang="en-US" sz="3300" dirty="0" err="1" smtClean="0"/>
              <a:t>medijima</a:t>
            </a:r>
            <a:r>
              <a:rPr lang="sr-Latn-RS" sz="3300" dirty="0" smtClean="0"/>
              <a:t> čak i </a:t>
            </a:r>
            <a:r>
              <a:rPr lang="en-US" sz="3300" dirty="0" smtClean="0"/>
              <a:t> </a:t>
            </a:r>
            <a:r>
              <a:rPr lang="en-US" sz="3300" dirty="0" err="1" smtClean="0"/>
              <a:t>ličnim</a:t>
            </a:r>
            <a:r>
              <a:rPr lang="en-US" sz="3300" dirty="0" smtClean="0"/>
              <a:t> </a:t>
            </a:r>
            <a:r>
              <a:rPr lang="en-US" sz="3300" dirty="0" err="1" smtClean="0"/>
              <a:t>primerom</a:t>
            </a:r>
            <a:r>
              <a:rPr lang="en-US" sz="3300" dirty="0" smtClean="0"/>
              <a:t> </a:t>
            </a:r>
            <a:r>
              <a:rPr lang="en-US" sz="3300" dirty="0" err="1" smtClean="0"/>
              <a:t>bez</a:t>
            </a:r>
            <a:r>
              <a:rPr lang="en-US" sz="3300" dirty="0" smtClean="0"/>
              <a:t> </a:t>
            </a:r>
            <a:r>
              <a:rPr lang="en-US" sz="3300" dirty="0" err="1" smtClean="0"/>
              <a:t>obzira</a:t>
            </a:r>
            <a:r>
              <a:rPr lang="en-US" sz="3300" dirty="0" smtClean="0"/>
              <a:t> </a:t>
            </a:r>
            <a:r>
              <a:rPr lang="en-US" sz="3300" dirty="0" err="1" smtClean="0"/>
              <a:t>na</a:t>
            </a:r>
            <a:r>
              <a:rPr lang="en-US" sz="3300" dirty="0" smtClean="0"/>
              <a:t> </a:t>
            </a:r>
            <a:r>
              <a:rPr lang="en-US" sz="3300" dirty="0" err="1" smtClean="0"/>
              <a:t>temu</a:t>
            </a:r>
            <a:r>
              <a:rPr lang="en-US" sz="3300" dirty="0" smtClean="0"/>
              <a:t>. 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04800"/>
            <a:ext cx="4879848" cy="387096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U</a:t>
            </a:r>
            <a:r>
              <a:rPr lang="sr-Latn-RS" sz="6600" dirty="0" smtClean="0"/>
              <a:t> čemu je problem?</a:t>
            </a:r>
            <a:endParaRPr lang="en-US" sz="6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20040"/>
            <a:ext cx="6629400" cy="2270760"/>
          </a:xfrm>
        </p:spPr>
        <p:txBody>
          <a:bodyPr>
            <a:normAutofit/>
          </a:bodyPr>
          <a:lstStyle/>
          <a:p>
            <a:r>
              <a:rPr lang="sr-Latn-RS" sz="4400" dirty="0" smtClean="0"/>
              <a:t>Da li je medijski prostor za žene u pirotu ograničen?</a:t>
            </a:r>
            <a:endParaRPr lang="en-US" sz="4400" dirty="0"/>
          </a:p>
        </p:txBody>
      </p:sp>
      <p:pic>
        <p:nvPicPr>
          <p:cNvPr id="4" name="Content Placeholder 3" descr="Medijska-pismenost-scale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3048000"/>
            <a:ext cx="5167488" cy="317341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239000" cy="10668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en-US" dirty="0" smtClean="0"/>
              <a:t>problem</a:t>
            </a:r>
            <a:r>
              <a:rPr lang="sr-Latn-RS" dirty="0" smtClean="0"/>
              <a:t> je u...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Nedovoljno</a:t>
            </a:r>
            <a:r>
              <a:rPr lang="sr-Latn-RS" sz="2800" dirty="0" smtClean="0"/>
              <a:t>m</a:t>
            </a:r>
            <a:r>
              <a:rPr lang="en-US" sz="2800" dirty="0" smtClean="0"/>
              <a:t> </a:t>
            </a:r>
            <a:r>
              <a:rPr lang="en-US" sz="2800" dirty="0" err="1" smtClean="0"/>
              <a:t>iskustv</a:t>
            </a:r>
            <a:r>
              <a:rPr lang="sr-Latn-RS" sz="2800" dirty="0" smtClean="0"/>
              <a:t>u </a:t>
            </a:r>
            <a:r>
              <a:rPr lang="en-US" sz="2800" dirty="0" smtClean="0"/>
              <a:t>u </a:t>
            </a:r>
            <a:r>
              <a:rPr lang="en-US" sz="2800" dirty="0" err="1" smtClean="0"/>
              <a:t>komunikaciji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medijima,žene</a:t>
            </a:r>
            <a:r>
              <a:rPr lang="en-US" sz="2800" dirty="0" smtClean="0"/>
              <a:t> ne </a:t>
            </a:r>
            <a:r>
              <a:rPr lang="en-US" sz="2800" dirty="0" err="1" smtClean="0"/>
              <a:t>znaju</a:t>
            </a:r>
            <a:r>
              <a:rPr lang="en-US" sz="2800" dirty="0" smtClean="0"/>
              <a:t> </a:t>
            </a:r>
            <a:r>
              <a:rPr lang="en-US" sz="2800" dirty="0" err="1" smtClean="0"/>
              <a:t>način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</a:t>
            </a:r>
            <a:r>
              <a:rPr lang="en-US" sz="2800" dirty="0" err="1" smtClean="0"/>
              <a:t>dopru</a:t>
            </a:r>
            <a:r>
              <a:rPr lang="en-US" sz="2800" dirty="0" smtClean="0"/>
              <a:t> do </a:t>
            </a:r>
            <a:r>
              <a:rPr lang="en-US" sz="2800" dirty="0" err="1" smtClean="0"/>
              <a:t>medija</a:t>
            </a:r>
            <a:r>
              <a:rPr lang="en-US" sz="2800" dirty="0" smtClean="0"/>
              <a:t>, </a:t>
            </a:r>
            <a:r>
              <a:rPr lang="en-US" sz="2800" dirty="0" err="1" smtClean="0"/>
              <a:t>stid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se o </a:t>
            </a:r>
            <a:r>
              <a:rPr lang="en-US" sz="2800" dirty="0" err="1" smtClean="0"/>
              <a:t>temi</a:t>
            </a:r>
            <a:r>
              <a:rPr lang="en-US" sz="2800" dirty="0" smtClean="0"/>
              <a:t> </a:t>
            </a:r>
            <a:r>
              <a:rPr lang="en-US" sz="2800" dirty="0" err="1" smtClean="0"/>
              <a:t>govori</a:t>
            </a:r>
            <a:r>
              <a:rPr lang="en-US" sz="2800" dirty="0" smtClean="0"/>
              <a:t> </a:t>
            </a:r>
            <a:r>
              <a:rPr lang="en-US" sz="2800" dirty="0" err="1" smtClean="0"/>
              <a:t>javno</a:t>
            </a:r>
            <a:r>
              <a:rPr lang="sr-Latn-RS" sz="2800" dirty="0" smtClean="0"/>
              <a:t>,...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56360"/>
          </a:xfrm>
        </p:spPr>
        <p:txBody>
          <a:bodyPr>
            <a:normAutofit/>
          </a:bodyPr>
          <a:lstStyle/>
          <a:p>
            <a:r>
              <a:rPr lang="sr-Latn-RS" dirty="0" smtClean="0"/>
              <a:t>U KOJIM OBLASTIMA JE POMAK NAJVIDLJIVIJI?</a:t>
            </a:r>
            <a:endParaRPr lang="en-US" dirty="0"/>
          </a:p>
        </p:txBody>
      </p:sp>
      <p:pic>
        <p:nvPicPr>
          <p:cNvPr id="4" name="Content Placeholder 3" descr="1652178822Zene u medijim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209800"/>
            <a:ext cx="4876800" cy="4038600"/>
          </a:xfrm>
        </p:spPr>
      </p:pic>
      <p:sp>
        <p:nvSpPr>
          <p:cNvPr id="5" name="Rectangle 4"/>
          <p:cNvSpPr/>
          <p:nvPr/>
        </p:nvSpPr>
        <p:spPr>
          <a:xfrm>
            <a:off x="2286000" y="2362201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dirty="0" smtClean="0"/>
              <a:t>VTO- javno govoriti o sterilitetu</a:t>
            </a:r>
          </a:p>
          <a:p>
            <a:r>
              <a:rPr lang="sr-Latn-RS" dirty="0" smtClean="0"/>
              <a:t>Žensko preduzetništvo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6002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>k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mediji</a:t>
            </a:r>
            <a:r>
              <a:rPr lang="en-US" dirty="0" smtClean="0"/>
              <a:t> </a:t>
            </a:r>
            <a:r>
              <a:rPr lang="en-US" dirty="0" err="1" smtClean="0"/>
              <a:t>biraju</a:t>
            </a:r>
            <a:r>
              <a:rPr lang="en-US" dirty="0" smtClean="0"/>
              <a:t> </a:t>
            </a:r>
            <a:r>
              <a:rPr lang="en-US" dirty="0" err="1" smtClean="0"/>
              <a:t>teme</a:t>
            </a:r>
            <a:r>
              <a:rPr lang="en-US" dirty="0" smtClean="0"/>
              <a:t> </a:t>
            </a:r>
            <a:r>
              <a:rPr lang="en-US" dirty="0" err="1" smtClean="0"/>
              <a:t>mimo</a:t>
            </a:r>
            <a:r>
              <a:rPr lang="en-US" dirty="0" smtClean="0"/>
              <a:t> </a:t>
            </a:r>
            <a:r>
              <a:rPr lang="en-US" dirty="0" err="1" smtClean="0"/>
              <a:t>dnevne</a:t>
            </a:r>
            <a:r>
              <a:rPr lang="en-US" dirty="0" smtClean="0"/>
              <a:t> informative?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Morate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budete</a:t>
            </a:r>
            <a:r>
              <a:rPr lang="en-US" dirty="0" smtClean="0"/>
              <a:t> </a:t>
            </a:r>
            <a:r>
              <a:rPr lang="en-US" dirty="0" err="1" smtClean="0"/>
              <a:t>interesantni</a:t>
            </a:r>
            <a:r>
              <a:rPr lang="en-US" dirty="0" smtClean="0"/>
              <a:t>, </a:t>
            </a:r>
            <a:endParaRPr lang="sr-Latn-RS" dirty="0" smtClean="0"/>
          </a:p>
          <a:p>
            <a:r>
              <a:rPr lang="sr-Latn-RS" dirty="0" smtClean="0"/>
              <a:t>D</a:t>
            </a:r>
            <a:r>
              <a:rPr lang="en-US" dirty="0" smtClean="0"/>
              <a:t>a se </a:t>
            </a:r>
            <a:r>
              <a:rPr lang="en-US" dirty="0" err="1" smtClean="0"/>
              <a:t>vaš</a:t>
            </a:r>
            <a:r>
              <a:rPr lang="en-US" dirty="0" smtClean="0"/>
              <a:t> </a:t>
            </a:r>
            <a:r>
              <a:rPr lang="en-US" dirty="0" err="1" smtClean="0"/>
              <a:t>proizvod</a:t>
            </a:r>
            <a:r>
              <a:rPr lang="en-US" dirty="0" smtClean="0"/>
              <a:t> </a:t>
            </a:r>
            <a:r>
              <a:rPr lang="en-US" dirty="0" err="1" smtClean="0"/>
              <a:t>izdvaja</a:t>
            </a:r>
            <a:r>
              <a:rPr lang="en-US" dirty="0" smtClean="0"/>
              <a:t>,</a:t>
            </a:r>
            <a:endParaRPr lang="sr-Latn-RS" dirty="0" smtClean="0"/>
          </a:p>
          <a:p>
            <a:r>
              <a:rPr lang="sr-Latn-RS" dirty="0" smtClean="0"/>
              <a:t>D</a:t>
            </a:r>
            <a:r>
              <a:rPr lang="en-US" dirty="0" smtClean="0"/>
              <a:t>a </a:t>
            </a:r>
            <a:r>
              <a:rPr lang="en-US" dirty="0" err="1" smtClean="0"/>
              <a:t>budete</a:t>
            </a:r>
            <a:r>
              <a:rPr lang="en-US" dirty="0" smtClean="0"/>
              <a:t> </a:t>
            </a:r>
            <a:r>
              <a:rPr lang="en-US" dirty="0" err="1" smtClean="0"/>
              <a:t>drugačiji</a:t>
            </a:r>
            <a:r>
              <a:rPr lang="sr-Latn-RS" dirty="0" smtClean="0"/>
              <a:t>,kreativni.</a:t>
            </a:r>
          </a:p>
          <a:p>
            <a:pPr>
              <a:buNone/>
            </a:pPr>
            <a:r>
              <a:rPr lang="sr-Latn-RS" dirty="0" smtClean="0"/>
              <a:t>(</a:t>
            </a:r>
            <a:r>
              <a:rPr lang="en-US" dirty="0" smtClean="0"/>
              <a:t> </a:t>
            </a:r>
            <a:r>
              <a:rPr lang="en-US" dirty="0" err="1" smtClean="0"/>
              <a:t>Novinari</a:t>
            </a:r>
            <a:r>
              <a:rPr lang="en-US" dirty="0" smtClean="0"/>
              <a:t> o tome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saznati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društvenih</a:t>
            </a:r>
            <a:r>
              <a:rPr lang="en-US" dirty="0" smtClean="0"/>
              <a:t> </a:t>
            </a:r>
            <a:r>
              <a:rPr lang="en-US" dirty="0" err="1" smtClean="0"/>
              <a:t>mreža</a:t>
            </a:r>
            <a:r>
              <a:rPr lang="sr-Latn-RS" dirty="0" smtClean="0"/>
              <a:t> i tako vas kontaktirati 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</a:t>
            </a:r>
            <a:r>
              <a:rPr lang="sr-Latn-RS" dirty="0" smtClean="0"/>
              <a:t>ako stupiti u kontakt sa medijima?</a:t>
            </a:r>
            <a:endParaRPr lang="en-US" dirty="0"/>
          </a:p>
        </p:txBody>
      </p:sp>
      <p:pic>
        <p:nvPicPr>
          <p:cNvPr id="10" name="Content Placeholder 9" descr="Untitled-desig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828800"/>
            <a:ext cx="6858000" cy="408781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457200"/>
            <a:ext cx="3560298" cy="3276600"/>
          </a:xfrm>
        </p:spPr>
        <p:txBody>
          <a:bodyPr>
            <a:norm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Budite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otvoreni</a:t>
            </a:r>
            <a:r>
              <a:rPr lang="sr-Latn-RS" sz="1600" dirty="0" smtClean="0">
                <a:solidFill>
                  <a:schemeClr val="bg1"/>
                </a:solidFill>
              </a:rPr>
              <a:t> za razgovor</a:t>
            </a:r>
            <a:r>
              <a:rPr lang="en-US" sz="1600" dirty="0" smtClean="0">
                <a:solidFill>
                  <a:schemeClr val="bg1"/>
                </a:solidFill>
              </a:rPr>
              <a:t> Na </a:t>
            </a:r>
            <a:r>
              <a:rPr lang="en-US" sz="1600" dirty="0" err="1" smtClean="0">
                <a:solidFill>
                  <a:schemeClr val="bg1"/>
                </a:solidFill>
              </a:rPr>
              <a:t>javnim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događajima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sr-Latn-RS" sz="1600" dirty="0" smtClean="0">
                <a:solidFill>
                  <a:schemeClr val="bg1"/>
                </a:solidFill>
              </a:rPr>
              <a:t>,</a:t>
            </a:r>
            <a:br>
              <a:rPr lang="sr-Latn-RS" sz="1600" dirty="0" smtClean="0">
                <a:solidFill>
                  <a:schemeClr val="bg1"/>
                </a:solidFill>
              </a:rPr>
            </a:br>
            <a:r>
              <a:rPr lang="en-US" sz="1600" dirty="0" err="1" smtClean="0">
                <a:solidFill>
                  <a:schemeClr val="bg1"/>
                </a:solidFill>
              </a:rPr>
              <a:t>spremni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sr-Latn-RS" sz="1600" dirty="0" smtClean="0">
                <a:solidFill>
                  <a:schemeClr val="bg1"/>
                </a:solidFill>
              </a:rPr>
              <a:t>saradnju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medijima</a:t>
            </a:r>
            <a:r>
              <a:rPr lang="en-US" sz="1600" dirty="0" smtClean="0">
                <a:solidFill>
                  <a:schemeClr val="bg1"/>
                </a:solidFill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</a:rPr>
              <a:t>koji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vam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mogu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biti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partneri</a:t>
            </a:r>
            <a:r>
              <a:rPr lang="en-US" sz="1600" dirty="0" smtClean="0">
                <a:solidFill>
                  <a:schemeClr val="bg1"/>
                </a:solidFill>
              </a:rPr>
              <a:t> u  </a:t>
            </a:r>
            <a:r>
              <a:rPr lang="en-US" sz="1600" dirty="0" err="1" smtClean="0">
                <a:solidFill>
                  <a:schemeClr val="bg1"/>
                </a:solidFill>
              </a:rPr>
              <a:t>daljim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aktivnostima</a:t>
            </a:r>
            <a:r>
              <a:rPr lang="en-US" sz="1600" dirty="0" smtClean="0">
                <a:solidFill>
                  <a:schemeClr val="bg1"/>
                </a:solidFill>
              </a:rPr>
              <a:t>. </a:t>
            </a:r>
            <a:r>
              <a:rPr lang="sr-Latn-RS" sz="1600" dirty="0" smtClean="0">
                <a:solidFill>
                  <a:schemeClr val="bg1"/>
                </a:solidFill>
              </a:rPr>
              <a:t/>
            </a:r>
            <a:br>
              <a:rPr lang="sr-Latn-RS" sz="1600" dirty="0" smtClean="0">
                <a:solidFill>
                  <a:schemeClr val="bg1"/>
                </a:solidFill>
              </a:rPr>
            </a:br>
            <a:r>
              <a:rPr lang="en-US" sz="1600" dirty="0" err="1" smtClean="0">
                <a:solidFill>
                  <a:schemeClr val="bg1"/>
                </a:solidFill>
              </a:rPr>
              <a:t>slobodni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da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pozovete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medije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ukoliko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imate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nešto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zanimljivo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da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ponudite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ili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imate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neki</a:t>
            </a:r>
            <a:r>
              <a:rPr lang="en-US" sz="1600" dirty="0" smtClean="0">
                <a:solidFill>
                  <a:schemeClr val="bg1"/>
                </a:solidFill>
              </a:rPr>
              <a:t> problem, </a:t>
            </a:r>
            <a:r>
              <a:rPr lang="sr-Latn-RS" sz="1600" dirty="0" smtClean="0">
                <a:solidFill>
                  <a:schemeClr val="bg1"/>
                </a:solidFill>
              </a:rPr>
              <a:t/>
            </a:r>
            <a:br>
              <a:rPr lang="sr-Latn-RS" sz="1600" dirty="0" smtClean="0">
                <a:solidFill>
                  <a:schemeClr val="bg1"/>
                </a:solidFill>
              </a:rPr>
            </a:br>
            <a:r>
              <a:rPr lang="en-US" sz="1600" dirty="0" err="1" smtClean="0">
                <a:solidFill>
                  <a:schemeClr val="bg1"/>
                </a:solidFill>
              </a:rPr>
              <a:t>napišite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mejl</a:t>
            </a:r>
            <a:r>
              <a:rPr lang="en-US" sz="1600" dirty="0" smtClean="0">
                <a:solidFill>
                  <a:schemeClr val="bg1"/>
                </a:solidFill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</a:rPr>
              <a:t>ostavite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kontakt</a:t>
            </a:r>
            <a:r>
              <a:rPr lang="en-US" sz="1600" dirty="0" smtClean="0">
                <a:solidFill>
                  <a:schemeClr val="bg1"/>
                </a:solidFill>
              </a:rPr>
              <a:t> I </a:t>
            </a:r>
            <a:r>
              <a:rPr lang="en-US" sz="1600" dirty="0" err="1" smtClean="0">
                <a:solidFill>
                  <a:schemeClr val="bg1"/>
                </a:solidFill>
              </a:rPr>
              <a:t>ostvarite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kontakt</a:t>
            </a:r>
            <a:r>
              <a:rPr lang="en-US" sz="1600" dirty="0" smtClean="0">
                <a:solidFill>
                  <a:schemeClr val="bg1"/>
                </a:solidFill>
              </a:rPr>
              <a:t>. 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410200" y="3886200"/>
            <a:ext cx="3407898" cy="1981200"/>
          </a:xfrm>
        </p:spPr>
        <p:txBody>
          <a:bodyPr>
            <a:noAutofit/>
          </a:bodyPr>
          <a:lstStyle/>
          <a:p>
            <a:r>
              <a:rPr lang="sr-Latn-RS" sz="2400" dirty="0" smtClean="0"/>
              <a:t>VAŽNO JE ŽELETI. MEDIJI VAM MOGU BITI DOBRI PARTNERI, </a:t>
            </a:r>
          </a:p>
          <a:p>
            <a:r>
              <a:rPr lang="sr-Latn-RS" sz="2400" dirty="0" smtClean="0"/>
              <a:t>SAMO AKO IH TAKO DOŽIVITE!!!</a:t>
            </a:r>
            <a:endParaRPr lang="en-US" sz="2400" dirty="0"/>
          </a:p>
        </p:txBody>
      </p:sp>
      <p:pic>
        <p:nvPicPr>
          <p:cNvPr id="5" name="Picture Placeholder 4" descr="Mediji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550" r="17550"/>
          <a:stretch>
            <a:fillRect/>
          </a:stretch>
        </p:blipFill>
        <p:spPr>
          <a:xfrm>
            <a:off x="838200" y="1219200"/>
            <a:ext cx="3799442" cy="379944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133600"/>
            <a:ext cx="6632448" cy="1524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HVALA VAM NA PA</a:t>
            </a:r>
            <a:r>
              <a:rPr lang="sr-Latn-RS" sz="4800" dirty="0" smtClean="0"/>
              <a:t>ŽNJI!</a:t>
            </a:r>
            <a:endParaRPr lang="en-US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161</TotalTime>
  <Words>466</Words>
  <Application>Microsoft Office PowerPoint</Application>
  <PresentationFormat>On-screen Show (4:3)</PresentationFormat>
  <Paragraphs>64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Opulent</vt:lpstr>
      <vt:lpstr>Medijsko osnaživanje žena</vt:lpstr>
      <vt:lpstr>Šta su mediji? </vt:lpstr>
      <vt:lpstr>Šta su mediji?</vt:lpstr>
      <vt:lpstr> Vrste medija </vt:lpstr>
      <vt:lpstr> Uticaj medija</vt:lpstr>
      <vt:lpstr>iako je novinarstvo dominantno ženska  profesija, žena u medijima je i dalje malo </vt:lpstr>
      <vt:lpstr>Slika Medija slika u pirotu </vt:lpstr>
      <vt:lpstr>Zastupljenost žena iz javnog života u pirotu </vt:lpstr>
      <vt:lpstr>   Gradska skupština pirot </vt:lpstr>
      <vt:lpstr>  ŽENE U OSTALIM INSTITUCIJAMA </vt:lpstr>
      <vt:lpstr>U čemu je problem?</vt:lpstr>
      <vt:lpstr>Da li je medijski prostor za žene u pirotu ograničen?</vt:lpstr>
      <vt:lpstr>   problem je u...  </vt:lpstr>
      <vt:lpstr>U KOJIM OBLASTIMA JE POMAK NAJVIDLJIVIJI?</vt:lpstr>
      <vt:lpstr>         kako mediji biraju teme mimo dnevne informative? </vt:lpstr>
      <vt:lpstr>Kako stupiti u kontakt sa medijima?</vt:lpstr>
      <vt:lpstr>Budite otvoreni za razgovor Na javnim događajima , spremni saradnju sa medijima, koji vam mogu biti partneri u  daljim aktivnostima.  slobodni da pozovete medije ukoliko imate nešto zanimljivo da ponudite ili imate neki problem,  napišite mejl, ostavite kontakt I ostvarite kontakt.  </vt:lpstr>
      <vt:lpstr>HVALA VAM NA PAŽNJI!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Vidljivost žena u medijima </dc:title>
  <dc:creator>Ana Filipovic Gogic</dc:creator>
  <cp:lastModifiedBy>Ana Filipovic Gogic</cp:lastModifiedBy>
  <cp:revision>44</cp:revision>
  <dcterms:created xsi:type="dcterms:W3CDTF">2024-03-09T12:36:18Z</dcterms:created>
  <dcterms:modified xsi:type="dcterms:W3CDTF">2024-03-15T16:50:18Z</dcterms:modified>
</cp:coreProperties>
</file>